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6"/>
  </p:notesMasterIdLst>
  <p:sldIdLst>
    <p:sldId id="270" r:id="rId2"/>
    <p:sldId id="266" r:id="rId3"/>
    <p:sldId id="274" r:id="rId4"/>
    <p:sldId id="262" r:id="rId5"/>
    <p:sldId id="276" r:id="rId6"/>
    <p:sldId id="283" r:id="rId7"/>
    <p:sldId id="277" r:id="rId8"/>
    <p:sldId id="279" r:id="rId9"/>
    <p:sldId id="280" r:id="rId10"/>
    <p:sldId id="284" r:id="rId11"/>
    <p:sldId id="285" r:id="rId12"/>
    <p:sldId id="281" r:id="rId13"/>
    <p:sldId id="286" r:id="rId14"/>
    <p:sldId id="282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530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64C07-7DA9-4FDA-8F75-82FF9BE032DB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BE702-6697-4E4C-A6F3-72CA2EDB6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53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levels of nickel, chromium, and magnesium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DBE702-6697-4E4C-A6F3-72CA2EDB60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01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DBE702-6697-4E4C-A6F3-72CA2EDB60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21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6841A-99E0-4328-A9D3-0F1D7F572439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A1D6-0AAC-48B5-B88E-B2C13FC46984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6841A-99E0-4328-A9D3-0F1D7F572439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A1D6-0AAC-48B5-B88E-B2C13FC469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6841A-99E0-4328-A9D3-0F1D7F572439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A1D6-0AAC-48B5-B88E-B2C13FC469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6841A-99E0-4328-A9D3-0F1D7F572439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A1D6-0AAC-48B5-B88E-B2C13FC469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6841A-99E0-4328-A9D3-0F1D7F572439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A1D6-0AAC-48B5-B88E-B2C13FC46984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6841A-99E0-4328-A9D3-0F1D7F572439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A1D6-0AAC-48B5-B88E-B2C13FC469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6841A-99E0-4328-A9D3-0F1D7F572439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A1D6-0AAC-48B5-B88E-B2C13FC469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6841A-99E0-4328-A9D3-0F1D7F572439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A1D6-0AAC-48B5-B88E-B2C13FC469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6841A-99E0-4328-A9D3-0F1D7F572439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A1D6-0AAC-48B5-B88E-B2C13FC469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6841A-99E0-4328-A9D3-0F1D7F572439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4A1D6-0AAC-48B5-B88E-B2C13FC4698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6841A-99E0-4328-A9D3-0F1D7F572439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0E84A1D6-0AAC-48B5-B88E-B2C13FC4698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306841A-99E0-4328-A9D3-0F1D7F572439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E84A1D6-0AAC-48B5-B88E-B2C13FC46984}" type="slidenum">
              <a:rPr lang="en-US" smtClean="0"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447800"/>
            <a:ext cx="7851648" cy="3733800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4900" dirty="0"/>
            </a:br>
            <a:br>
              <a:rPr lang="en-US" dirty="0"/>
            </a:br>
            <a:br>
              <a:rPr lang="en-US" dirty="0"/>
            </a:br>
            <a:r>
              <a:rPr lang="en-US" sz="4900" dirty="0" err="1"/>
              <a:t>Mycorrhizae</a:t>
            </a:r>
            <a:r>
              <a:rPr lang="en-US" sz="4900" dirty="0"/>
              <a:t> of Pitch Pine (</a:t>
            </a:r>
            <a:r>
              <a:rPr lang="en-US" sz="4900" i="1" dirty="0" err="1"/>
              <a:t>Pinus</a:t>
            </a:r>
            <a:r>
              <a:rPr lang="en-US" sz="4900" i="1" dirty="0"/>
              <a:t> </a:t>
            </a:r>
            <a:r>
              <a:rPr lang="en-US" sz="4900" i="1" dirty="0" err="1"/>
              <a:t>rigida</a:t>
            </a:r>
            <a:r>
              <a:rPr lang="en-US" sz="4900" dirty="0"/>
              <a:t>) </a:t>
            </a:r>
            <a:br>
              <a:rPr lang="en-US" sz="4900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584" y="2181224"/>
            <a:ext cx="23241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2362200"/>
            <a:ext cx="282892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299" y="4572000"/>
            <a:ext cx="263842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572000"/>
            <a:ext cx="28956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24400" y="6360652"/>
            <a:ext cx="387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Collaboration with Mary Ann </a:t>
            </a:r>
            <a:r>
              <a:rPr lang="en-US" dirty="0" err="1"/>
              <a:t>Bruns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711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274A1C-BC26-4655-8851-19C5B4C33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32" y="241765"/>
            <a:ext cx="6798335" cy="54159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26DFE5-E53A-40DE-AD01-FFB75360681F}"/>
              </a:ext>
            </a:extLst>
          </p:cNvPr>
          <p:cNvSpPr/>
          <p:nvPr/>
        </p:nvSpPr>
        <p:spPr>
          <a:xfrm>
            <a:off x="1752600" y="5657671"/>
            <a:ext cx="100584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Relating Injury to the Forest Ecosystem Near Palmerton, PA</a:t>
            </a:r>
          </a:p>
          <a:p>
            <a:pPr algn="just"/>
            <a:r>
              <a:rPr lang="en-US" dirty="0"/>
              <a:t>                 to Zinc Contamination From Smelting</a:t>
            </a:r>
          </a:p>
          <a:p>
            <a:pPr algn="just"/>
            <a:endParaRPr lang="en-US" dirty="0"/>
          </a:p>
          <a:p>
            <a:r>
              <a:rPr lang="en-US" sz="1200" dirty="0"/>
              <a:t>W. N. Beyer et al.,  </a:t>
            </a:r>
            <a:r>
              <a:rPr lang="pt-BR" sz="1200" dirty="0"/>
              <a:t>Arch Environ Contam Toxicol (2011) 61:376–388</a:t>
            </a:r>
          </a:p>
        </p:txBody>
      </p:sp>
    </p:spTree>
    <p:extLst>
      <p:ext uri="{BB962C8B-B14F-4D97-AF65-F5344CB8AC3E}">
        <p14:creationId xmlns:p14="http://schemas.microsoft.com/office/powerpoint/2010/main" val="381331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274A1C-BC26-4655-8851-19C5B4C33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65" y="381000"/>
            <a:ext cx="6798335" cy="54159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7CEB32-45B2-4F8D-B28E-B76C80D478C0}"/>
              </a:ext>
            </a:extLst>
          </p:cNvPr>
          <p:cNvSpPr txBox="1"/>
          <p:nvPr/>
        </p:nvSpPr>
        <p:spPr>
          <a:xfrm>
            <a:off x="228600" y="5638800"/>
            <a:ext cx="8001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+mj-lt"/>
                <a:cs typeface="Arial" panose="020B0604020202020204" pitchFamily="34" charset="0"/>
              </a:rPr>
              <a:t>←</a:t>
            </a:r>
            <a:r>
              <a:rPr lang="en-US" sz="2000" dirty="0">
                <a:latin typeface="+mj-lt"/>
              </a:rPr>
              <a:t>No seeding; no </a:t>
            </a:r>
            <a:r>
              <a:rPr lang="en-US" sz="2000" dirty="0" err="1">
                <a:latin typeface="+mj-lt"/>
              </a:rPr>
              <a:t>mycorr</a:t>
            </a:r>
            <a:r>
              <a:rPr lang="en-US" sz="2000" dirty="0">
                <a:latin typeface="+mj-lt"/>
              </a:rPr>
              <a:t>- inoculation  /  Seeded; yes </a:t>
            </a:r>
            <a:r>
              <a:rPr lang="en-US" sz="2000" dirty="0" err="1">
                <a:latin typeface="+mj-lt"/>
              </a:rPr>
              <a:t>mycorr</a:t>
            </a:r>
            <a:r>
              <a:rPr lang="en-US" sz="2000" dirty="0">
                <a:latin typeface="+mj-lt"/>
              </a:rPr>
              <a:t>- inoculation →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16233A-BB56-4AFF-83FE-D1DE624D5AA6}"/>
              </a:ext>
            </a:extLst>
          </p:cNvPr>
          <p:cNvSpPr txBox="1"/>
          <p:nvPr/>
        </p:nvSpPr>
        <p:spPr>
          <a:xfrm>
            <a:off x="304800" y="4724400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2008</a:t>
            </a:r>
          </a:p>
        </p:txBody>
      </p:sp>
    </p:spTree>
    <p:extLst>
      <p:ext uri="{BB962C8B-B14F-4D97-AF65-F5344CB8AC3E}">
        <p14:creationId xmlns:p14="http://schemas.microsoft.com/office/powerpoint/2010/main" val="2041710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4876800"/>
            <a:ext cx="7851648" cy="1828800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2200" dirty="0">
                <a:solidFill>
                  <a:schemeClr val="tx1"/>
                </a:solidFill>
              </a:rPr>
            </a:b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3100" dirty="0">
                <a:solidFill>
                  <a:schemeClr val="tx1"/>
                </a:solidFill>
              </a:rPr>
              <a:t>Five years later, I collected root tips from Pitch pine seedlings at 10 sites along above Palmerton, and 25 Km to the west  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D:\Data\Documents\My Docs &amp; Progs\Word Processing Data\Word\Palmerton (old 442)\site  photos  2013\2013-09-23 site 8 photos aug 2013\site 8 photos aug 2013 00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57200"/>
            <a:ext cx="7010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689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274A1C-BC26-4655-8851-19C5B4C33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65" y="381000"/>
            <a:ext cx="6798335" cy="54159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7CEB32-45B2-4F8D-B28E-B76C80D478C0}"/>
              </a:ext>
            </a:extLst>
          </p:cNvPr>
          <p:cNvSpPr txBox="1"/>
          <p:nvPr/>
        </p:nvSpPr>
        <p:spPr>
          <a:xfrm>
            <a:off x="228600" y="5638800"/>
            <a:ext cx="80010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+mj-lt"/>
                <a:cs typeface="Arial" panose="020B0604020202020204" pitchFamily="34" charset="0"/>
              </a:rPr>
              <a:t>←</a:t>
            </a:r>
            <a:r>
              <a:rPr lang="en-US" sz="2000" dirty="0">
                <a:latin typeface="+mj-lt"/>
              </a:rPr>
              <a:t>No seeding; no </a:t>
            </a:r>
            <a:r>
              <a:rPr lang="en-US" sz="2000" dirty="0" err="1">
                <a:latin typeface="+mj-lt"/>
              </a:rPr>
              <a:t>mycorr</a:t>
            </a:r>
            <a:r>
              <a:rPr lang="en-US" sz="2000" dirty="0">
                <a:latin typeface="+mj-lt"/>
              </a:rPr>
              <a:t>- inoculation  /  Seeded; yes </a:t>
            </a:r>
            <a:r>
              <a:rPr lang="en-US" sz="2000" dirty="0" err="1">
                <a:latin typeface="+mj-lt"/>
              </a:rPr>
              <a:t>mycorr</a:t>
            </a:r>
            <a:r>
              <a:rPr lang="en-US" sz="2000" dirty="0">
                <a:latin typeface="+mj-lt"/>
              </a:rPr>
              <a:t>- inoculation →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16233A-BB56-4AFF-83FE-D1DE624D5AA6}"/>
              </a:ext>
            </a:extLst>
          </p:cNvPr>
          <p:cNvSpPr txBox="1"/>
          <p:nvPr/>
        </p:nvSpPr>
        <p:spPr>
          <a:xfrm>
            <a:off x="304800" y="4724400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2008</a:t>
            </a:r>
          </a:p>
        </p:txBody>
      </p:sp>
    </p:spTree>
    <p:extLst>
      <p:ext uri="{BB962C8B-B14F-4D97-AF65-F5344CB8AC3E}">
        <p14:creationId xmlns:p14="http://schemas.microsoft.com/office/powerpoint/2010/main" val="1558951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4648200"/>
            <a:ext cx="7851648" cy="1828800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2200" dirty="0">
                <a:solidFill>
                  <a:schemeClr val="tx1"/>
                </a:solidFill>
              </a:rPr>
            </a:b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We are using a metagenomic approach to examine fungal genetic diversity in those roots  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066800"/>
            <a:ext cx="75438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905000" y="4787783"/>
            <a:ext cx="6781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http://biology.duke.ehttp://biology.duke.edu/fungi/mycolab/primers.htmdu/fungi/mycolab/primers.htm</a:t>
            </a:r>
          </a:p>
        </p:txBody>
      </p:sp>
    </p:spTree>
    <p:extLst>
      <p:ext uri="{BB962C8B-B14F-4D97-AF65-F5344CB8AC3E}">
        <p14:creationId xmlns:p14="http://schemas.microsoft.com/office/powerpoint/2010/main" val="2387520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810000"/>
            <a:ext cx="7851648" cy="1828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14400"/>
            <a:ext cx="6929437" cy="4462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339328" y="3462338"/>
            <a:ext cx="630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1980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0060" y="5562600"/>
            <a:ext cx="8679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From the 1880’s through 1987, atmospheric pollution from zinc </a:t>
            </a:r>
          </a:p>
          <a:p>
            <a:r>
              <a:rPr lang="en-US" sz="2400" dirty="0">
                <a:latin typeface="+mj-lt"/>
              </a:rPr>
              <a:t>smelting in Palmerton, PA decimated thousands of acres of forests </a:t>
            </a:r>
          </a:p>
          <a:p>
            <a:r>
              <a:rPr lang="en-US" sz="2400" dirty="0">
                <a:latin typeface="+mj-lt"/>
              </a:rPr>
              <a:t>on the Blue Mountain Ridge - downwind of the town</a:t>
            </a:r>
          </a:p>
        </p:txBody>
      </p:sp>
      <p:sp>
        <p:nvSpPr>
          <p:cNvPr id="5" name="Rectangle 4"/>
          <p:cNvSpPr/>
          <p:nvPr/>
        </p:nvSpPr>
        <p:spPr>
          <a:xfrm>
            <a:off x="4121122" y="514603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200" dirty="0"/>
          </a:p>
          <a:p>
            <a:r>
              <a:rPr lang="en-US" sz="1200" dirty="0"/>
              <a:t>                       http://www.epa.gov/aml/tech/palmerton.pdf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263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4840" y="4724400"/>
            <a:ext cx="7851648" cy="182880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tx1"/>
                </a:solidFill>
              </a:rPr>
              <a:t>Because of the high concentrations of heavy metals in the soils, in 1987 the ridge was designated an EPA Superfund site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838200"/>
            <a:ext cx="53340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543800" y="4267200"/>
            <a:ext cx="1234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EPA photo</a:t>
            </a:r>
          </a:p>
        </p:txBody>
      </p:sp>
    </p:spTree>
    <p:extLst>
      <p:ext uri="{BB962C8B-B14F-4D97-AF65-F5344CB8AC3E}">
        <p14:creationId xmlns:p14="http://schemas.microsoft.com/office/powerpoint/2010/main" val="3085282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60252" y="3352800"/>
            <a:ext cx="7851648" cy="18288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Federal remediation efforts have since             met with only limited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success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419600"/>
            <a:ext cx="3197225" cy="2281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224" y="1002792"/>
            <a:ext cx="3355975" cy="2350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72000" y="6292334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2012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52" y="1002792"/>
            <a:ext cx="3649493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62937" y="2151626"/>
            <a:ext cx="719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EPA </a:t>
            </a:r>
          </a:p>
          <a:p>
            <a:pPr algn="ctr"/>
            <a:r>
              <a:rPr lang="en-US" sz="1400" dirty="0"/>
              <a:t>photos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A1D2F-1D0D-4D47-A998-73651A71B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519" y="5169348"/>
            <a:ext cx="2487384" cy="1371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60F3C0-B7E7-4D37-ACE0-E36CFCC872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0" y="5878033"/>
            <a:ext cx="128027" cy="1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19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4840" y="4876800"/>
            <a:ext cx="7851648" cy="1828800"/>
          </a:xfrm>
          <a:prstGeom prst="rect">
            <a:avLst/>
          </a:prstGeom>
          <a:ln>
            <a:noFill/>
          </a:ln>
        </p:spPr>
        <p:txBody>
          <a:bodyPr vert="horz" lIns="0" tIns="0" rIns="18288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tx1"/>
                </a:solidFill>
              </a:rPr>
              <a:t>One of the few tree species able to re-establish is the Pitch Pine 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(</a:t>
            </a:r>
            <a:r>
              <a:rPr lang="en-US" sz="3200" i="1" dirty="0" err="1">
                <a:solidFill>
                  <a:schemeClr val="tx1"/>
                </a:solidFill>
              </a:rPr>
              <a:t>Pinus</a:t>
            </a:r>
            <a:r>
              <a:rPr lang="en-US" sz="3200" i="1" dirty="0">
                <a:solidFill>
                  <a:schemeClr val="tx1"/>
                </a:solidFill>
              </a:rPr>
              <a:t> </a:t>
            </a:r>
            <a:r>
              <a:rPr lang="en-US" sz="3200" i="1" dirty="0" err="1">
                <a:solidFill>
                  <a:schemeClr val="tx1"/>
                </a:solidFill>
              </a:rPr>
              <a:t>rigida</a:t>
            </a:r>
            <a:r>
              <a:rPr lang="en-US" sz="3200" dirty="0">
                <a:solidFill>
                  <a:schemeClr val="tx1"/>
                </a:solidFill>
              </a:rPr>
              <a:t>) </a:t>
            </a:r>
          </a:p>
        </p:txBody>
      </p:sp>
      <p:pic>
        <p:nvPicPr>
          <p:cNvPr id="1026" name="Picture 2" descr="D:\Data\Documents\My Docs &amp; Progs\Word Processing Data\Word\Palmerton (old 442)\site photos 2011-08-23\pitch pine (maybe) occupying border of remediated si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19912"/>
            <a:ext cx="3581400" cy="43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222" y="1785112"/>
            <a:ext cx="383222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8824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D6DE5E3-97BD-4A4E-8654-909054B3B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5486400"/>
            <a:ext cx="8686800" cy="1752600"/>
          </a:xfrm>
        </p:spPr>
        <p:txBody>
          <a:bodyPr>
            <a:normAutofit/>
          </a:bodyPr>
          <a:lstStyle/>
          <a:p>
            <a:pPr algn="l"/>
            <a:r>
              <a:rPr lang="en-US" sz="2800" dirty="0">
                <a:latin typeface="+mj-lt"/>
              </a:rPr>
              <a:t>The Pitch Pine is also well-adapted to the naturally metalliferous Serpentine Pine Barrens in southeast PA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B4451-B890-4423-8192-639FBC95ED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077" y="990600"/>
            <a:ext cx="4876800" cy="365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9EAE5B-AD60-4590-8202-5509557B05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123" y="990600"/>
            <a:ext cx="3352800" cy="2514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5049F8-8D66-4AEF-A045-AD3B7AF599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0" y="3962340"/>
            <a:ext cx="2487384" cy="1371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FA4F1C-FA44-4F88-8653-DF8C27B036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400" y="5205972"/>
            <a:ext cx="128027" cy="1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253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5029200"/>
            <a:ext cx="7851648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</a:rPr>
              <a:t>Studies on a related species (</a:t>
            </a:r>
            <a:r>
              <a:rPr lang="en-US" sz="3100" i="1" dirty="0">
                <a:solidFill>
                  <a:schemeClr val="tx1"/>
                </a:solidFill>
              </a:rPr>
              <a:t>P. </a:t>
            </a:r>
            <a:r>
              <a:rPr lang="en-US" sz="3100" i="1" dirty="0" err="1">
                <a:solidFill>
                  <a:schemeClr val="tx1"/>
                </a:solidFill>
              </a:rPr>
              <a:t>sylvestris</a:t>
            </a:r>
            <a:r>
              <a:rPr lang="en-US" sz="3100" i="1" dirty="0">
                <a:solidFill>
                  <a:schemeClr val="tx1"/>
                </a:solidFill>
              </a:rPr>
              <a:t> </a:t>
            </a:r>
            <a:r>
              <a:rPr lang="en-US" sz="3100" dirty="0">
                <a:solidFill>
                  <a:schemeClr val="tx1"/>
                </a:solidFill>
              </a:rPr>
              <a:t>or Scots pine) native to northern Europe, have shown that </a:t>
            </a:r>
            <a:r>
              <a:rPr lang="en-US" sz="3100" dirty="0" err="1">
                <a:solidFill>
                  <a:schemeClr val="tx1"/>
                </a:solidFill>
              </a:rPr>
              <a:t>ectomycorrhizal</a:t>
            </a:r>
            <a:r>
              <a:rPr lang="en-US" sz="3100" dirty="0">
                <a:solidFill>
                  <a:schemeClr val="tx1"/>
                </a:solidFill>
              </a:rPr>
              <a:t> fungi can ameliorate the toxic effects of heavy metals on this species     </a:t>
            </a:r>
            <a:br>
              <a:rPr lang="en-US" sz="2200" dirty="0">
                <a:solidFill>
                  <a:schemeClr val="tx1"/>
                </a:solidFill>
              </a:rPr>
            </a:br>
            <a:br>
              <a:rPr lang="en-US" sz="2200" dirty="0">
                <a:solidFill>
                  <a:schemeClr val="tx1"/>
                </a:solidFill>
              </a:rPr>
            </a:br>
            <a:br>
              <a:rPr lang="en-US" sz="2200" dirty="0">
                <a:solidFill>
                  <a:schemeClr val="tx1"/>
                </a:solidFill>
              </a:rPr>
            </a:br>
            <a:br>
              <a:rPr lang="en-US" sz="2200" dirty="0">
                <a:solidFill>
                  <a:schemeClr val="tx1"/>
                </a:solidFill>
              </a:rPr>
            </a:br>
            <a:br>
              <a:rPr lang="en-US" sz="2200" dirty="0">
                <a:solidFill>
                  <a:schemeClr val="tx1"/>
                </a:solidFill>
              </a:rPr>
            </a:br>
            <a:br>
              <a:rPr lang="en-US" sz="2200" dirty="0">
                <a:solidFill>
                  <a:schemeClr val="tx1"/>
                </a:solidFill>
              </a:rPr>
            </a:br>
            <a:br>
              <a:rPr lang="en-US" sz="2200" dirty="0">
                <a:solidFill>
                  <a:schemeClr val="tx1"/>
                </a:solidFill>
              </a:rPr>
            </a:br>
            <a:br>
              <a:rPr lang="en-US" sz="2200" dirty="0">
                <a:solidFill>
                  <a:schemeClr val="tx1"/>
                </a:solidFill>
              </a:rPr>
            </a:br>
            <a:br>
              <a:rPr lang="en-US" sz="2200" dirty="0">
                <a:solidFill>
                  <a:schemeClr val="tx1"/>
                </a:solidFill>
              </a:rPr>
            </a:b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 </a:t>
            </a:r>
            <a:br>
              <a:rPr lang="en-US" sz="2200" dirty="0">
                <a:solidFill>
                  <a:schemeClr val="tx1"/>
                </a:solidFill>
              </a:rPr>
            </a:br>
            <a:br>
              <a:rPr lang="en-US" sz="2200" dirty="0">
                <a:solidFill>
                  <a:schemeClr val="tx1"/>
                </a:solidFill>
              </a:rPr>
            </a:b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819400"/>
            <a:ext cx="2819400" cy="335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819400"/>
            <a:ext cx="2667000" cy="3352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02199" y="6494764"/>
            <a:ext cx="4438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e.g., </a:t>
            </a:r>
            <a:r>
              <a:rPr lang="en-US" sz="1400" dirty="0" err="1"/>
              <a:t>Adriaensen</a:t>
            </a:r>
            <a:r>
              <a:rPr lang="en-US" sz="1400" dirty="0"/>
              <a:t>, K. et al., (2006) </a:t>
            </a:r>
            <a:r>
              <a:rPr lang="en-US" sz="1400" dirty="0" err="1"/>
              <a:t>Mycorrhiza</a:t>
            </a:r>
            <a:r>
              <a:rPr lang="en-US" sz="1400" dirty="0"/>
              <a:t> 16:553-558</a:t>
            </a:r>
          </a:p>
        </p:txBody>
      </p:sp>
    </p:spTree>
    <p:extLst>
      <p:ext uri="{BB962C8B-B14F-4D97-AF65-F5344CB8AC3E}">
        <p14:creationId xmlns:p14="http://schemas.microsoft.com/office/powerpoint/2010/main" val="733230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4724400"/>
            <a:ext cx="7851648" cy="1828800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2200" dirty="0">
                <a:solidFill>
                  <a:schemeClr val="tx1"/>
                </a:solidFill>
              </a:rPr>
            </a:b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3100" dirty="0">
                <a:solidFill>
                  <a:schemeClr val="tx1"/>
                </a:solidFill>
              </a:rPr>
              <a:t>The heavy metals examined in the European studies (Zn, Cd, &amp; Cu) are the same as those present at the Palmerton site  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95400"/>
            <a:ext cx="2371725" cy="3017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95400"/>
            <a:ext cx="2271713" cy="304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837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2564" y="4495800"/>
            <a:ext cx="7851648" cy="1828800"/>
          </a:xfrm>
        </p:spPr>
        <p:txBody>
          <a:bodyPr>
            <a:normAutofit fontScale="90000"/>
          </a:bodyPr>
          <a:lstStyle/>
          <a:p>
            <a:pPr algn="ctr"/>
            <a:br>
              <a:rPr lang="en-US" sz="2200" dirty="0">
                <a:solidFill>
                  <a:schemeClr val="tx1"/>
                </a:solidFill>
              </a:rPr>
            </a:br>
            <a:br>
              <a:rPr lang="en-US" sz="2200" dirty="0">
                <a:solidFill>
                  <a:schemeClr val="tx1"/>
                </a:solidFill>
              </a:rPr>
            </a:br>
            <a:r>
              <a:rPr lang="en-US" sz="3100" dirty="0">
                <a:solidFill>
                  <a:schemeClr val="tx1"/>
                </a:solidFill>
              </a:rPr>
              <a:t>Studies have shown that the soil concentrations of these metals decrease with distance from Palmerton  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88" y="838200"/>
            <a:ext cx="72390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227785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1072</TotalTime>
  <Words>276</Words>
  <Application>Microsoft Office PowerPoint</Application>
  <PresentationFormat>On-screen Show (4:3)</PresentationFormat>
  <Paragraphs>58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Constantia</vt:lpstr>
      <vt:lpstr>Wingdings 2</vt:lpstr>
      <vt:lpstr>Flow</vt:lpstr>
      <vt:lpstr>   Mycorrhizae of Pitch Pine (Pinus rigida)     </vt:lpstr>
      <vt:lpstr> </vt:lpstr>
      <vt:lpstr>PowerPoint Presentation</vt:lpstr>
      <vt:lpstr>Federal remediation efforts have since             met with only limited success </vt:lpstr>
      <vt:lpstr>PowerPoint Presentation</vt:lpstr>
      <vt:lpstr>PowerPoint Presentation</vt:lpstr>
      <vt:lpstr>Studies on a related species (P. sylvestris or Scots pine) native to northern Europe, have shown that ectomycorrhizal fungi can ameliorate the toxic effects of heavy metals on this species                     </vt:lpstr>
      <vt:lpstr>  The heavy metals examined in the European studies (Zn, Cd, &amp; Cu) are the same as those present at the Palmerton site    </vt:lpstr>
      <vt:lpstr>  Studies have shown that the soil concentrations of these metals decrease with distance from Palmerton    </vt:lpstr>
      <vt:lpstr>PowerPoint Presentation</vt:lpstr>
      <vt:lpstr>PowerPoint Presentation</vt:lpstr>
      <vt:lpstr>  Five years later, I collected root tips from Pitch pine seedlings at 10 sites along above Palmerton, and 25 Km to the west    </vt:lpstr>
      <vt:lpstr>PowerPoint Presentation</vt:lpstr>
      <vt:lpstr>  We are using a metagenomic approach to examine fungal genetic diversity in those roots    </vt:lpstr>
    </vt:vector>
  </TitlesOfParts>
  <Company>Penn State Univeristy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BERTRAND D EARDLY</dc:creator>
  <cp:lastModifiedBy>Bertrand D Eardly</cp:lastModifiedBy>
  <cp:revision>145</cp:revision>
  <dcterms:created xsi:type="dcterms:W3CDTF">2013-09-23T13:55:49Z</dcterms:created>
  <dcterms:modified xsi:type="dcterms:W3CDTF">2019-01-24T21:47:09Z</dcterms:modified>
</cp:coreProperties>
</file>